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5" r:id="rId1"/>
    <p:sldMasterId id="2147483791" r:id="rId2"/>
    <p:sldMasterId id="2147483794" r:id="rId3"/>
  </p:sldMasterIdLst>
  <p:notesMasterIdLst>
    <p:notesMasterId r:id="rId21"/>
  </p:notesMasterIdLst>
  <p:handoutMasterIdLst>
    <p:handoutMasterId r:id="rId22"/>
  </p:handoutMasterIdLst>
  <p:sldIdLst>
    <p:sldId id="566" r:id="rId4"/>
    <p:sldId id="514" r:id="rId5"/>
    <p:sldId id="551" r:id="rId6"/>
    <p:sldId id="537" r:id="rId7"/>
    <p:sldId id="561" r:id="rId8"/>
    <p:sldId id="562" r:id="rId9"/>
    <p:sldId id="563" r:id="rId10"/>
    <p:sldId id="564" r:id="rId11"/>
    <p:sldId id="545" r:id="rId12"/>
    <p:sldId id="554" r:id="rId13"/>
    <p:sldId id="535" r:id="rId14"/>
    <p:sldId id="567" r:id="rId15"/>
    <p:sldId id="565" r:id="rId16"/>
    <p:sldId id="546" r:id="rId17"/>
    <p:sldId id="559" r:id="rId18"/>
    <p:sldId id="558" r:id="rId19"/>
    <p:sldId id="560" r:id="rId20"/>
  </p:sldIdLst>
  <p:sldSz cx="12798425" cy="719931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4031" userDrawn="1">
          <p15:clr>
            <a:srgbClr val="A4A3A4"/>
          </p15:clr>
        </p15:guide>
        <p15:guide id="2" orient="horz" pos="2268" userDrawn="1">
          <p15:clr>
            <a:srgbClr val="A4A3A4"/>
          </p15:clr>
        </p15:guide>
        <p15:guide id="3" pos="413" userDrawn="1">
          <p15:clr>
            <a:srgbClr val="A4A3A4"/>
          </p15:clr>
        </p15:guide>
        <p15:guide id="4" orient="horz" pos="29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3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мельянов Алексей Сергеевич" initials="ЕАС" lastIdx="1" clrIdx="0"/>
  <p:cmAuthor id="1" name="Марина Александровна Остапова" initials="МАО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EB"/>
    <a:srgbClr val="8A8AD0"/>
    <a:srgbClr val="A2A2DA"/>
    <a:srgbClr val="565087"/>
    <a:srgbClr val="423D67"/>
    <a:srgbClr val="FFCD2D"/>
    <a:srgbClr val="54BFFA"/>
    <a:srgbClr val="94D6FC"/>
    <a:srgbClr val="FFCD19"/>
    <a:srgbClr val="EA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/>
    <p:restoredTop sz="97300" autoAdjust="0"/>
  </p:normalViewPr>
  <p:slideViewPr>
    <p:cSldViewPr snapToGrid="0" snapToObjects="1">
      <p:cViewPr>
        <p:scale>
          <a:sx n="67" d="100"/>
          <a:sy n="67" d="100"/>
        </p:scale>
        <p:origin x="-684" y="57"/>
      </p:cViewPr>
      <p:guideLst>
        <p:guide orient="horz" pos="2268"/>
        <p:guide orient="horz" pos="292"/>
        <p:guide pos="4031"/>
        <p:guide pos="4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3282" y="-90"/>
      </p:cViewPr>
      <p:guideLst>
        <p:guide orient="horz" pos="3127"/>
        <p:guide orient="horz" pos="3132"/>
        <p:guide pos="2141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10" y="0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37E87-1E10-41A4-B84C-A0C19924E031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10" y="9443321"/>
            <a:ext cx="2930574" cy="497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595B3-D0A6-4567-9663-134C22571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76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0F3D3-884F-8E45-98AB-E8ADE6E0FD28}" type="datetimeFigureOut">
              <a:rPr lang="ru-RU" smtClean="0"/>
              <a:t>21.08.2025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0050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BCF3A-9B41-AC48-BBC4-8EC043A93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23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rcRect t="2628" b="2628"/>
          <a:stretch/>
        </p:blipFill>
        <p:spPr>
          <a:xfrm>
            <a:off x="5883558" y="0"/>
            <a:ext cx="6914879" cy="719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36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>
            <a:extLst>
              <a:ext uri="{FF2B5EF4-FFF2-40B4-BE49-F238E27FC236}">
                <a16:creationId xmlns="" xmlns:a16="http://schemas.microsoft.com/office/drawing/2014/main" id="{3E02EBB0-15BB-41C4-B951-56DD18C5B9C2}"/>
              </a:ext>
            </a:extLst>
          </p:cNvPr>
          <p:cNvSpPr/>
          <p:nvPr userDrawn="1"/>
        </p:nvSpPr>
        <p:spPr>
          <a:xfrm flipH="1">
            <a:off x="-328957" y="96371"/>
            <a:ext cx="1383995" cy="1194290"/>
          </a:xfrm>
          <a:prstGeom prst="parallelogram">
            <a:avLst>
              <a:gd name="adj" fmla="val 953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араллелограмм 6">
            <a:extLst>
              <a:ext uri="{FF2B5EF4-FFF2-40B4-BE49-F238E27FC236}">
                <a16:creationId xmlns="" xmlns:a16="http://schemas.microsoft.com/office/drawing/2014/main" id="{5B435CB5-F5E3-4F25-A48E-B49748840E97}"/>
              </a:ext>
            </a:extLst>
          </p:cNvPr>
          <p:cNvSpPr/>
          <p:nvPr userDrawn="1"/>
        </p:nvSpPr>
        <p:spPr>
          <a:xfrm flipH="1">
            <a:off x="-490869" y="0"/>
            <a:ext cx="1383995" cy="1194290"/>
          </a:xfrm>
          <a:prstGeom prst="parallelogram">
            <a:avLst>
              <a:gd name="adj" fmla="val 95335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="" xmlns:a16="http://schemas.microsoft.com/office/drawing/2014/main" id="{B6477F33-4EFB-465A-988D-39C269111A87}"/>
              </a:ext>
            </a:extLst>
          </p:cNvPr>
          <p:cNvSpPr/>
          <p:nvPr userDrawn="1"/>
        </p:nvSpPr>
        <p:spPr>
          <a:xfrm flipH="1" flipV="1">
            <a:off x="0" y="6"/>
            <a:ext cx="901916" cy="901915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DA066C5-EDB0-4C34-9DDD-627374CBA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501" y="253509"/>
            <a:ext cx="715840" cy="64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45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rcRect t="2628" b="2628"/>
          <a:stretch/>
        </p:blipFill>
        <p:spPr>
          <a:xfrm>
            <a:off x="5883558" y="0"/>
            <a:ext cx="6914879" cy="719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6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>
            <a:extLst>
              <a:ext uri="{FF2B5EF4-FFF2-40B4-BE49-F238E27FC236}">
                <a16:creationId xmlns="" xmlns:a16="http://schemas.microsoft.com/office/drawing/2014/main" id="{3E02EBB0-15BB-41C4-B951-56DD18C5B9C2}"/>
              </a:ext>
            </a:extLst>
          </p:cNvPr>
          <p:cNvSpPr/>
          <p:nvPr userDrawn="1"/>
        </p:nvSpPr>
        <p:spPr>
          <a:xfrm flipH="1">
            <a:off x="-328957" y="96371"/>
            <a:ext cx="1383995" cy="1194290"/>
          </a:xfrm>
          <a:prstGeom prst="parallelogram">
            <a:avLst>
              <a:gd name="adj" fmla="val 953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араллелограмм 6">
            <a:extLst>
              <a:ext uri="{FF2B5EF4-FFF2-40B4-BE49-F238E27FC236}">
                <a16:creationId xmlns="" xmlns:a16="http://schemas.microsoft.com/office/drawing/2014/main" id="{5B435CB5-F5E3-4F25-A48E-B49748840E97}"/>
              </a:ext>
            </a:extLst>
          </p:cNvPr>
          <p:cNvSpPr/>
          <p:nvPr userDrawn="1"/>
        </p:nvSpPr>
        <p:spPr>
          <a:xfrm flipH="1">
            <a:off x="-490869" y="0"/>
            <a:ext cx="1383995" cy="1194290"/>
          </a:xfrm>
          <a:prstGeom prst="parallelogram">
            <a:avLst>
              <a:gd name="adj" fmla="val 95335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="" xmlns:a16="http://schemas.microsoft.com/office/drawing/2014/main" id="{B6477F33-4EFB-465A-988D-39C269111A87}"/>
              </a:ext>
            </a:extLst>
          </p:cNvPr>
          <p:cNvSpPr/>
          <p:nvPr userDrawn="1"/>
        </p:nvSpPr>
        <p:spPr>
          <a:xfrm flipH="1" flipV="1">
            <a:off x="0" y="6"/>
            <a:ext cx="901916" cy="901915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DA066C5-EDB0-4C34-9DDD-627374CBA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501" y="253509"/>
            <a:ext cx="715840" cy="64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28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rcRect t="2628" b="2628"/>
          <a:stretch/>
        </p:blipFill>
        <p:spPr>
          <a:xfrm>
            <a:off x="5883558" y="0"/>
            <a:ext cx="6914879" cy="719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8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араллелограмм 5">
            <a:extLst>
              <a:ext uri="{FF2B5EF4-FFF2-40B4-BE49-F238E27FC236}">
                <a16:creationId xmlns="" xmlns:a16="http://schemas.microsoft.com/office/drawing/2014/main" id="{3E02EBB0-15BB-41C4-B951-56DD18C5B9C2}"/>
              </a:ext>
            </a:extLst>
          </p:cNvPr>
          <p:cNvSpPr/>
          <p:nvPr userDrawn="1"/>
        </p:nvSpPr>
        <p:spPr>
          <a:xfrm flipH="1">
            <a:off x="-328957" y="96371"/>
            <a:ext cx="1383995" cy="1194290"/>
          </a:xfrm>
          <a:prstGeom prst="parallelogram">
            <a:avLst>
              <a:gd name="adj" fmla="val 953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араллелограмм 6">
            <a:extLst>
              <a:ext uri="{FF2B5EF4-FFF2-40B4-BE49-F238E27FC236}">
                <a16:creationId xmlns="" xmlns:a16="http://schemas.microsoft.com/office/drawing/2014/main" id="{5B435CB5-F5E3-4F25-A48E-B49748840E97}"/>
              </a:ext>
            </a:extLst>
          </p:cNvPr>
          <p:cNvSpPr/>
          <p:nvPr userDrawn="1"/>
        </p:nvSpPr>
        <p:spPr>
          <a:xfrm flipH="1">
            <a:off x="-490869" y="0"/>
            <a:ext cx="1383995" cy="1194290"/>
          </a:xfrm>
          <a:prstGeom prst="parallelogram">
            <a:avLst>
              <a:gd name="adj" fmla="val 95335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="" xmlns:a16="http://schemas.microsoft.com/office/drawing/2014/main" id="{B6477F33-4EFB-465A-988D-39C269111A87}"/>
              </a:ext>
            </a:extLst>
          </p:cNvPr>
          <p:cNvSpPr/>
          <p:nvPr userDrawn="1"/>
        </p:nvSpPr>
        <p:spPr>
          <a:xfrm flipH="1" flipV="1">
            <a:off x="0" y="6"/>
            <a:ext cx="901916" cy="901915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DA066C5-EDB0-4C34-9DDD-627374CBA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501" y="253509"/>
            <a:ext cx="715840" cy="64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0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9899" y="383297"/>
            <a:ext cx="11038641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9899" y="1916484"/>
            <a:ext cx="11038641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892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8/21/2025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39485" y="6672709"/>
            <a:ext cx="4319469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8889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1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959846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61" indent="-239961" algn="l" defTabSz="959846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88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19" kern="1200">
          <a:solidFill>
            <a:schemeClr val="tx1"/>
          </a:solidFill>
          <a:latin typeface="+mn-lt"/>
          <a:ea typeface="+mn-ea"/>
          <a:cs typeface="+mn-cs"/>
        </a:defRPr>
      </a:lvl2pPr>
      <a:lvl3pPr marL="1199807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79730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2159653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639576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3119498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599421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407934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1pPr>
      <a:lvl2pPr marL="47992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959846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3pPr>
      <a:lvl4pPr marL="1439769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1919691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399614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2879537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35946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383938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9899" y="383297"/>
            <a:ext cx="11038641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9899" y="1916484"/>
            <a:ext cx="11038641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892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8/21/2025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39485" y="6672709"/>
            <a:ext cx="4319469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8889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</p:sldLayoutIdLst>
  <p:txStyles>
    <p:titleStyle>
      <a:lvl1pPr algn="l" defTabSz="959846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61" indent="-239961" algn="l" defTabSz="959846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88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19" kern="1200">
          <a:solidFill>
            <a:schemeClr val="tx1"/>
          </a:solidFill>
          <a:latin typeface="+mn-lt"/>
          <a:ea typeface="+mn-ea"/>
          <a:cs typeface="+mn-cs"/>
        </a:defRPr>
      </a:lvl2pPr>
      <a:lvl3pPr marL="1199807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79730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2159653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639576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3119498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599421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407934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1pPr>
      <a:lvl2pPr marL="47992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959846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3pPr>
      <a:lvl4pPr marL="1439769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1919691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399614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2879537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35946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383938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9899" y="383297"/>
            <a:ext cx="11038641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9899" y="1916484"/>
            <a:ext cx="11038641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892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8/21/2025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39485" y="6672709"/>
            <a:ext cx="4319469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8889" y="6672709"/>
            <a:ext cx="287964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</p:sldLayoutIdLst>
  <p:txStyles>
    <p:titleStyle>
      <a:lvl1pPr algn="l" defTabSz="959846" rtl="0" eaLnBrk="1" latinLnBrk="0" hangingPunct="1">
        <a:lnSpc>
          <a:spcPct val="90000"/>
        </a:lnSpc>
        <a:spcBef>
          <a:spcPct val="0"/>
        </a:spcBef>
        <a:buNone/>
        <a:defRPr sz="46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9961" indent="-239961" algn="l" defTabSz="959846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39" kern="1200">
          <a:solidFill>
            <a:schemeClr val="tx1"/>
          </a:solidFill>
          <a:latin typeface="+mn-lt"/>
          <a:ea typeface="+mn-ea"/>
          <a:cs typeface="+mn-cs"/>
        </a:defRPr>
      </a:lvl1pPr>
      <a:lvl2pPr marL="71988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19" kern="1200">
          <a:solidFill>
            <a:schemeClr val="tx1"/>
          </a:solidFill>
          <a:latin typeface="+mn-lt"/>
          <a:ea typeface="+mn-ea"/>
          <a:cs typeface="+mn-cs"/>
        </a:defRPr>
      </a:lvl2pPr>
      <a:lvl3pPr marL="1199807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79730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2159653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639576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3119498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599421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4079344" indent="-239961" algn="l" defTabSz="959846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1pPr>
      <a:lvl2pPr marL="47992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2pPr>
      <a:lvl3pPr marL="959846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3pPr>
      <a:lvl4pPr marL="1439769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4pPr>
      <a:lvl5pPr marL="1919691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5pPr>
      <a:lvl6pPr marL="2399614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6pPr>
      <a:lvl7pPr marL="2879537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7pPr>
      <a:lvl8pPr marL="3359460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8pPr>
      <a:lvl9pPr marL="3839383" algn="l" defTabSz="959846" rtl="0" eaLnBrk="1" latinLnBrk="0" hangingPunct="1">
        <a:defRPr sz="18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lenobl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ogin.consultant.ru/link/?req=doc&amp;base=LAW&amp;n=500133&amp;dst=101639" TargetMode="Externa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/>
        </p:nvSpPr>
        <p:spPr>
          <a:xfrm>
            <a:off x="499258" y="1920567"/>
            <a:ext cx="6518094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реализации мероприятий по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соблюдению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гарантий по оптимизации документационной нагрузки на педагогических работников </a:t>
            </a:r>
            <a:endParaRPr lang="ru-RU" sz="2800" b="1" dirty="0" smtClean="0">
              <a:solidFill>
                <a:srgbClr val="5650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араллелограмм 8"/>
          <p:cNvSpPr/>
          <p:nvPr/>
        </p:nvSpPr>
        <p:spPr>
          <a:xfrm flipH="1">
            <a:off x="-453505" y="3848510"/>
            <a:ext cx="2075337" cy="1933575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F337EDA-AE0B-4A4B-A653-E1BCEF2DBE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46" y="495191"/>
            <a:ext cx="462037" cy="5377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5184" y="495191"/>
            <a:ext cx="58862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</a:t>
            </a:r>
            <a:r>
              <a:rPr lang="ru-RU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и профессионального образования Ленинградской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07535" y="4642884"/>
            <a:ext cx="53194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Остапова М.А., начальник отдела надзора </a:t>
            </a:r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контроля в сфере </a:t>
            </a:r>
            <a:r>
              <a:rPr lang="ru-RU" sz="1600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департамента </a:t>
            </a:r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надзора, контроля</a:t>
            </a:r>
          </a:p>
          <a:p>
            <a:pPr algn="r"/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качества и правового обеспечения  </a:t>
            </a:r>
          </a:p>
          <a:p>
            <a:pPr algn="r"/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 комитета общего </a:t>
            </a:r>
          </a:p>
          <a:p>
            <a:pPr algn="r"/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профессионального образования </a:t>
            </a:r>
          </a:p>
          <a:p>
            <a:pPr algn="r"/>
            <a:r>
              <a:rPr lang="ru-RU" sz="1600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</a:t>
            </a:r>
            <a:r>
              <a:rPr lang="ru-RU" sz="1600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</a:t>
            </a:r>
          </a:p>
          <a:p>
            <a:pPr algn="r"/>
            <a:r>
              <a:rPr lang="ru-RU" sz="1600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работник сферы</a:t>
            </a:r>
          </a:p>
          <a:p>
            <a:pPr algn="r"/>
            <a:r>
              <a:rPr lang="ru-RU" sz="1600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Российской Федерации </a:t>
            </a:r>
          </a:p>
          <a:p>
            <a:pPr algn="r"/>
            <a:endParaRPr lang="ru-RU" sz="1600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0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3924" y="306996"/>
            <a:ext cx="12223375" cy="6678751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Контроль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законодательства об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исполнения полномочий  Российской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осуществлению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контроля (надзора) в сфере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по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государственных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документационной нагрузки на педагогов организаций,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реализующих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основные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общеобразовательные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образовательные программы среднего профессионального образования</a:t>
            </a:r>
          </a:p>
          <a:p>
            <a:pPr algn="ctr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58814" y="1749437"/>
            <a:ext cx="7285957" cy="1766396"/>
          </a:xfrm>
          <a:prstGeom prst="roundRect">
            <a:avLst/>
          </a:prstGeom>
          <a:solidFill>
            <a:schemeClr val="accent1">
              <a:lumMod val="75000"/>
              <a:alpha val="1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использоваться при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контрольных (надзорных) и профилактических мероприятий;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ведомственного контроля органами местного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 образовательными организациями.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8814" y="4186871"/>
            <a:ext cx="7285957" cy="1998922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3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деятельности дошкольной образовательной организации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соблюдению законодательства об образовании в части реализации государственных гарантий по оптимизации документационной нагрузки на педагогических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(распоряжение комитета от 01.04. 2025 № 828-р)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885" y="4302642"/>
            <a:ext cx="5257012" cy="189968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2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Чек – лист оценки деятельности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соблюдению законодательства об образовании в части реализации государственных гарантий по оптимизации документационной нагрузки на педагогических работников (распоряжение комитета от 01.04. 2025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829-р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9175" y="1389323"/>
            <a:ext cx="4189792" cy="2797547"/>
          </a:xfrm>
          <a:prstGeom prst="round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 – листов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образовательной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по соблюдению  законодательства об образовании в части реализации государственных гарантий по оптимизации документационной нагрузки на педагогических работников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349488" y="220602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8395" y="6439555"/>
            <a:ext cx="11786346" cy="546192"/>
          </a:xfrm>
          <a:prstGeom prst="roundRect">
            <a:avLst/>
          </a:prstGeom>
          <a:solidFill>
            <a:srgbClr val="FF0000">
              <a:alpha val="9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Размещены на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 сайта комитета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общего и профессионального образования Ленинградской области в сети «Интернет»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Горячая линия по снижению документационной нагрузки на педагогов»</a:t>
            </a:r>
          </a:p>
        </p:txBody>
      </p:sp>
    </p:spTree>
    <p:extLst>
      <p:ext uri="{BB962C8B-B14F-4D97-AF65-F5344CB8AC3E}">
        <p14:creationId xmlns:p14="http://schemas.microsoft.com/office/powerpoint/2010/main" val="28551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F337EDA-AE0B-4A4B-A653-E1BCEF2DBE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0322" y="245495"/>
            <a:ext cx="462037" cy="5377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6244" y="437601"/>
            <a:ext cx="11470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alt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0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0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 fontAlgn="base">
              <a:buFont typeface="Wingdings" panose="05000000000000000000" pitchFamily="2" charset="2"/>
              <a:buChar char="§"/>
            </a:pPr>
            <a:endParaRPr lang="ru-RU" alt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 fontAlgn="base">
              <a:buFont typeface="Wingdings" panose="05000000000000000000" pitchFamily="2" charset="2"/>
              <a:buChar char="§"/>
            </a:pPr>
            <a:endParaRPr lang="ru-RU" alt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 fontAlgn="base">
              <a:buFont typeface="Wingdings" panose="05000000000000000000" pitchFamily="2" charset="2"/>
              <a:buChar char="§"/>
            </a:pPr>
            <a:endParaRPr lang="ru-RU" alt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 fontAlgn="base">
              <a:buFont typeface="Wingdings" panose="05000000000000000000" pitchFamily="2" charset="2"/>
              <a:buChar char="§"/>
            </a:pPr>
            <a:endParaRPr lang="ru-RU" alt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 fontAlgn="base">
              <a:buFont typeface="Wingdings" panose="05000000000000000000" pitchFamily="2" charset="2"/>
              <a:buChar char="§"/>
            </a:pPr>
            <a:endParaRPr lang="ru-RU" alt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5832088" y="1215651"/>
            <a:ext cx="484632" cy="401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11349" y="245495"/>
            <a:ext cx="10200167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5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Официальный сайт комитета общего и профессионального образования Ленинградской области в сети «Интернет»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https://edu.lenobl.ru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94660" y="1617095"/>
            <a:ext cx="1143354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странице сайта комитета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общего и профессионального образования Ленинградской области в сети «Интернет</a:t>
            </a:r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специальный раздел: </a:t>
            </a:r>
          </a:p>
          <a:p>
            <a:pPr algn="ctr" fontAlgn="base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«Горячая линия по снижению документационной нагрузки на педагогов»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1508" y="2778641"/>
            <a:ext cx="3607980" cy="1353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 fontAlgn="base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«горячей линии»  по вопросам документационной нагрузки педагогических работников;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29470" y="2778641"/>
            <a:ext cx="3211032" cy="1353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 fontAlgn="base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акты, информационно – методические материалы федерального уровня;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28265" y="2814083"/>
            <a:ext cx="3834118" cy="1318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 fontAlgn="base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акты, информационно – методические материалы регионального уровня;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1509" y="4373526"/>
            <a:ext cx="3671776" cy="2261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 fontAlgn="base">
              <a:buFont typeface="Wingdings" panose="05000000000000000000" pitchFamily="2" charset="2"/>
              <a:buChar char="§"/>
            </a:pPr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информация о консультировании</a:t>
            </a:r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вопросам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реализации государственных гарантий по оптимизации документационной нагрузки на педагогов образовательных организаций;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00353" y="4494028"/>
            <a:ext cx="3239387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работе чат – бота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93395" y="4373525"/>
            <a:ext cx="3768988" cy="24242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нформационные и инструктивные письма;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резентации;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 – листы оценки деятельности ОО по данному вопросу.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00352" y="5585636"/>
            <a:ext cx="3239387" cy="1070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проведении КНМ, ПМ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0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94" y="437601"/>
            <a:ext cx="12247507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обращения на телефоны «горячей линии» по вопросам бюрократической нагрузки на региональном, на муниципальном уровнях;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проведенных контрольных (надзорных) мероприятий в рамках осуществления переданных полномочий по государственному контролю (надзору) в сфере образования объявлено  10 предостережений о недопустимости нарушения обязательных требований в части снижения бюрократической нагрузки, что составляет 13% от общего количества проведенных контрольных (надзорных) мероприятий;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тенденция на снижение количества обращений педагогов с вопросами в чат-бот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апрель – 25, май – 6, июнь – 5, июль -3);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положительная динамика по снижению бюрократической нагрузки на педагогов (по результатам опросов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84% педагогов в 2025 году не считают свою документационную нагрузку высокой, в 2024 году – 76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7554" y="1"/>
            <a:ext cx="10942630" cy="111996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по </a:t>
            </a:r>
            <a:r>
              <a:rPr lang="ru-RU" sz="220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22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220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</a:t>
            </a:r>
            <a:r>
              <a:rPr lang="ru-RU" sz="22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документационной </a:t>
            </a:r>
            <a:r>
              <a:rPr lang="ru-RU" sz="220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на </a:t>
            </a:r>
            <a:r>
              <a:rPr lang="ru-RU" sz="22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sz="22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0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7913" y="1403500"/>
            <a:ext cx="12091919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258" y="245495"/>
            <a:ext cx="9362858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по вопросам реализации государственных гарантий по оптимизации документационной нагрузки на педагогов</a:t>
            </a:r>
          </a:p>
          <a:p>
            <a:pPr algn="ctr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7913" y="1672856"/>
            <a:ext cx="3511520" cy="1692813"/>
          </a:xfrm>
          <a:prstGeom prst="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 направленные в чат – бот 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70272" y="5742246"/>
            <a:ext cx="11623418" cy="9498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Важно: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системной работы по соблюдению педагогическими работниками своих обязанностей,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 профессиональной этики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по недопустимости злоупотребления правом обращения в созданный для них чат - бот.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09435" y="1403499"/>
            <a:ext cx="7084255" cy="3893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например: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встречаются вопросы или высказывания: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умеешь?; вы ждете мою игру?; бесполезный чат – бот; начать; значит не поможете?;	</a:t>
            </a:r>
          </a:p>
          <a:p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подскажите, пожалуйста, режим проветривания в группе детского сада и как его оформлять?;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что включает в себя бюрократическая нагрузка?;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подскажите, если я работаю в две смены, с 7:00 до 19:00, без перерыва на обед, может ли сократиться мой рабочий день?;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приказе от 6 ноября 2024 года №779 нет разъяснений по поводу документации именно дошкольных работников, можно получить уточнение по поводу этого вопроса?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напиши мне план работы младшей группы 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4192772" y="2414982"/>
            <a:ext cx="118375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94" y="437601"/>
            <a:ext cx="12247507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осуществляется в полном объеме информирование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работников, участвующих в реализации основных общеобразовательных программ,  о требованиях, установленных частями 6.1 и 6.2 статьи 47 Федерального закона от 29 декабря 2012 года №273-ФЗ «Об образовании в Российской Федерации», приказом Министерства просвещения Российской Федерации от 6 ноября 2024 года №779 «Об утверждении перечня документов, подготовка которых осуществляется педагогическими работниками при реализации основных общеобразовательных программ, образовательных программ среднего профессионального образования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>
              <a:defRPr/>
            </a:pPr>
            <a:endParaRPr lang="ru-RU" sz="1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официальном сайте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в сети «Интернет»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баннер со ссылкой на информационный ресурс по вопросам снижения документационной нагрузки на педагогических работников, размещенный на официальном сайте комитета общего и профессионального образования Ленинградской области в сети «Интернет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локальных нормативных актах образовательных организаций, регулирующих  образовательные отношения, допускается возложение на педагогических работников работы, связанной с подготовкой документов, не включенных в перечень документов педагога.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 smtClean="0">
              <a:solidFill>
                <a:srgbClr val="5650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7554" y="1"/>
            <a:ext cx="10942630" cy="111996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проблемы 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документационной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на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14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94" y="437601"/>
            <a:ext cx="12247507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/>
                <a:ea typeface="Calibri"/>
              </a:rPr>
              <a:t>В </a:t>
            </a:r>
            <a:r>
              <a:rPr lang="ru-RU" sz="2000" dirty="0">
                <a:latin typeface="Times New Roman"/>
                <a:ea typeface="Calibri"/>
              </a:rPr>
              <a:t>образовательной организации с педагогическими работниками </a:t>
            </a:r>
            <a:r>
              <a:rPr lang="ru-RU" sz="2000" b="1" dirty="0" smtClean="0">
                <a:latin typeface="Times New Roman"/>
                <a:ea typeface="Calibri"/>
              </a:rPr>
              <a:t>не подписаны </a:t>
            </a:r>
            <a:r>
              <a:rPr lang="ru-RU" sz="2000" dirty="0">
                <a:latin typeface="Times New Roman"/>
                <a:ea typeface="Calibri"/>
              </a:rPr>
              <a:t>дополнительные соглашения к трудовому договору на предмет подготовки документов, не включенных в перечень, утвержденный Приказом № </a:t>
            </a:r>
            <a:r>
              <a:rPr lang="ru-RU" sz="2000" dirty="0" smtClean="0">
                <a:latin typeface="Times New Roman"/>
                <a:ea typeface="Calibri"/>
              </a:rPr>
              <a:t>779;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2000" dirty="0" smtClean="0">
              <a:latin typeface="Times New Roman"/>
              <a:ea typeface="Calibri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 локальный нормативный акт, регламентирующий правила внутреннего трудового распорядка педагогических работников, разработан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требований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установленных частями 6.1 и 6.2 статьи 47 Закона об образовании, Приказа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779;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внесены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локальный нормативный акт, регулирующий заполнение педагогическими работниками ГИС СОЛО, на предмет соблюдения требований, установленных частями 6.1 и 6.2 статьи 47 Закона об образовании, Приказом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779;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внесены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локальный нормативный акт, регулирующий функционирование внутренней системы оценки качества образования, на предмет соблюдения требований, установленных частями 6.1 и 6.2 статьи 47  Закона об образовании, Приказа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779;</a:t>
            </a:r>
          </a:p>
          <a:p>
            <a:pPr algn="just"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внесены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локальный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нормативный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акт(ы), регулирующий(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деятельность классных руководителей, на предмет соблюдения требований, установленных частями 6.1 и 6.2 статьи 47 Закона об образовании, Приказом №779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 smtClean="0">
              <a:solidFill>
                <a:srgbClr val="5650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7554" y="1"/>
            <a:ext cx="10942630" cy="111996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проблемы 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документационной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на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0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94" y="437601"/>
            <a:ext cx="122475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 smtClean="0">
              <a:solidFill>
                <a:srgbClr val="5650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7554" y="1"/>
            <a:ext cx="10942630" cy="111996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проблемы по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документационной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на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24020" y="2360427"/>
            <a:ext cx="2424222" cy="129008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Должностная инструкция учителя (воспитателя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5628167" y="1819938"/>
            <a:ext cx="2431312" cy="13716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Должностная инструкция классного руководителя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299001" y="1329068"/>
            <a:ext cx="2332075" cy="1240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593815" y="382042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298" y="4798828"/>
            <a:ext cx="4501115" cy="15877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возложение на педагогов работы, связанной с подготовкой документов, не включенных в перечень документов педагога.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18438" y="1194390"/>
            <a:ext cx="3266288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учитель, воспитатель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5904613" y="1676400"/>
            <a:ext cx="2154866" cy="185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812464" y="1552355"/>
            <a:ext cx="2062717" cy="1701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низ 20"/>
          <p:cNvSpPr/>
          <p:nvPr/>
        </p:nvSpPr>
        <p:spPr>
          <a:xfrm>
            <a:off x="10222722" y="2402959"/>
            <a:ext cx="484632" cy="5954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9009285" y="3102933"/>
            <a:ext cx="2911505" cy="1095153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обязанность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690343" y="4309624"/>
            <a:ext cx="3600893" cy="156653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Должностная инструкция учителя, осуществляющего функции классного руководителя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295014" y="3526465"/>
            <a:ext cx="3211034" cy="14495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12.05.2020 № ВБ – 1011/08 («Методические рекомендации»)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5628167" y="5633839"/>
            <a:ext cx="323229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6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9794" y="437601"/>
            <a:ext cx="1224750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endParaRPr lang="ru-RU" sz="19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 smtClean="0">
              <a:solidFill>
                <a:srgbClr val="5650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47554" y="666308"/>
            <a:ext cx="10942630" cy="121211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4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4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</a:t>
            </a:r>
            <a:r>
              <a:rPr lang="ru-RU" sz="2400" b="1" dirty="0" smtClean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проблем по </a:t>
            </a:r>
            <a:r>
              <a:rPr lang="ru-RU" sz="2400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государственных гарантий по оптимизации документационной нагрузки на педагогов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6412757" y="2225750"/>
            <a:ext cx="484632" cy="5954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3758" y="3090530"/>
            <a:ext cx="11070221" cy="11624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задач для региональной системы образования с использованием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овых подходов, методов, технологий и 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88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288" y="245495"/>
            <a:ext cx="11551844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уровень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29.12.2012 № 273-ФЗ 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Российской Федерации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(далее – 273-ФЗ)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марта 2025 года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1 части 6.1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47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273-ФЗ</a:t>
            </a:r>
            <a:r>
              <a:rPr lang="ru-RU" b="1" dirty="0" smtClean="0">
                <a:solidFill>
                  <a:srgbClr val="5650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подготовка которых осуществляется педагогическими работниками при реализации: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общеобразовательных программ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программ среднего профессионального образования,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образования. Орган государственной власти субъекта Российской Федерации, осуществляющий государственное управление в сфере образования, по согласованию с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образования, вправе утвердить дополнительный перечень документов, подготовка которых осуществляется педагогическими работниками при реализации основных общеобразовательных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Часть 6.2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47 273-ФЗ: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возложение на педагогических работников работы, не предусмотренной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частями 6 и 9 настоящей статьи, в том числе связанной с подготовкой документов, не включенных в перечни, указанные в части 6.1 настоящей статьи.</a:t>
            </a:r>
          </a:p>
          <a:p>
            <a:pPr algn="just">
              <a:spcBef>
                <a:spcPct val="0"/>
              </a:spcBef>
              <a:defRPr/>
            </a:pPr>
            <a:endParaRPr lang="ru-RU" sz="2000" dirty="0">
              <a:hlinkClick r:id="rId2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alt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alt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alt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России от 06.11.2024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779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утверждении перечня документов, подготовка которых осуществляется педагогическими работниками при реализации основных общеобразовательных программ, образовательных программ среднего профессионального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образования»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F337EDA-AE0B-4A4B-A653-E1BCEF2DBE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0322" y="245495"/>
            <a:ext cx="462037" cy="537796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5938506" y="640121"/>
            <a:ext cx="418495" cy="286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716625" y="5383987"/>
            <a:ext cx="418495" cy="286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20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2496" y="245495"/>
            <a:ext cx="114173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alt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России от 06.11.2024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779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утверждении перечня документов, подготовка которых осуществляется педагогическими работниками при реализации основных общеобразовательных программ, образовательных программ среднего профессионального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3815" y="1354792"/>
            <a:ext cx="3825688" cy="18624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работники,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участвующие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реализации основных общеобразовательных программ начального общего,  основного общего, среднего общего образования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76959" y="1240760"/>
            <a:ext cx="6785400" cy="22927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учебного предмета, учебного курса (в том числе внеурочной деятельности), учебного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модуля;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урнал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успеваемости;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 (для педагогических работников, осуществляющих внеурочную деятельность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работы (для педагогических работников, осуществляющих функцию классного руководства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арактеристика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(по запросу, для педагогических работников, осуществляющих функцию классного руководства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   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8028" y="3465784"/>
            <a:ext cx="3751730" cy="1337982"/>
          </a:xfrm>
          <a:prstGeom prst="roundRect">
            <a:avLst/>
          </a:prstGeom>
          <a:solidFill>
            <a:srgbClr val="FFFF00">
              <a:alpha val="17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участвующие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реализации основных общеобразовательных программ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 образования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92147" y="3677575"/>
            <a:ext cx="6755021" cy="914400"/>
          </a:xfrm>
          <a:prstGeom prst="roundRect">
            <a:avLst/>
          </a:prstGeom>
          <a:solidFill>
            <a:srgbClr val="FFFF00">
              <a:alpha val="19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посещаемости;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календарно-тематический план. 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291225" y="214480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291225" y="3808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58028" y="4961964"/>
            <a:ext cx="3751730" cy="1556767"/>
          </a:xfrm>
          <a:prstGeom prst="roundRect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работники,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участвующие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реализации образовательных программ среднего профессионального образования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9446" y="4803766"/>
            <a:ext cx="6940424" cy="1936376"/>
          </a:xfrm>
          <a:prstGeom prst="roundRect">
            <a:avLst/>
          </a:prstGeom>
          <a:solidFill>
            <a:srgbClr val="FF0000">
              <a:alpha val="18000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абочая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дисциплины (модуля) и (или)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кзаменационная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(или) зачетная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ведомости; 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успеваемости; 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работы (для преподавателей, осуществляющих функцию классного руководства или кураторства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арактеристика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обучающегося (по запросу, для преподавателей, осуществляющих функцию классного руководства или кураторства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урнал практики. 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4291225" y="53780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2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6175" y="-129070"/>
            <a:ext cx="12062011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карта» 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соблюдению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гарантий по оптимизации документационной нагрузки на педагогических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организаций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области, реализующих основные общеобразовательные программы, образовательные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среднего 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образования в 2025 году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(утвержден распоряжением комитета общего и профессионального образования Ленинградской области от 03.03.2025 № 513-р)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  <a:defRPr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ct val="0"/>
              </a:spcBef>
            </a:pPr>
            <a:endParaRPr lang="ru-RU" alt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76465" y="1438835"/>
            <a:ext cx="5878478" cy="158003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2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endPara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Чек-листов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дошкольных образовательных организации, общеобразовательных организаций, профессиональных образовательных организаций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соблюдению законодательства об образовании в части реализации государственных гарантий по оптимизации документационной нагрузки на педагогических работников</a:t>
            </a:r>
          </a:p>
          <a:p>
            <a:pPr lvl="0" algn="just">
              <a:spcAft>
                <a:spcPts val="600"/>
              </a:spcAft>
            </a:pPr>
            <a:endParaRPr lang="ru-RU" sz="1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2603" y="1378322"/>
            <a:ext cx="6234577" cy="1882589"/>
          </a:xfrm>
          <a:prstGeom prst="roundRect">
            <a:avLst/>
          </a:prstGeom>
          <a:solidFill>
            <a:schemeClr val="accent5">
              <a:lumMod val="60000"/>
              <a:lumOff val="40000"/>
              <a:alpha val="53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algn="ctr" fontAlgn="base">
              <a:buFont typeface="Wingdings" panose="05000000000000000000" pitchFamily="2" charset="2"/>
              <a:buChar char="ü"/>
            </a:pPr>
            <a:r>
              <a:rPr lang="ru-RU" sz="1500" dirty="0" smtClean="0">
                <a:latin typeface="Times New Roman"/>
                <a:ea typeface="Calibri"/>
              </a:rPr>
              <a:t>обеспечение </a:t>
            </a:r>
            <a:r>
              <a:rPr lang="ru-RU" sz="1500" dirty="0">
                <a:latin typeface="Times New Roman"/>
                <a:ea typeface="Calibri"/>
              </a:rPr>
              <a:t>работы </a:t>
            </a:r>
            <a:r>
              <a:rPr lang="ru-RU" sz="1500" b="1" dirty="0">
                <a:latin typeface="Times New Roman"/>
                <a:ea typeface="Calibri"/>
              </a:rPr>
              <a:t>сервиса «Помощник </a:t>
            </a:r>
            <a:r>
              <a:rPr lang="ru-RU" sz="1500" b="1" dirty="0" err="1">
                <a:latin typeface="Times New Roman"/>
                <a:ea typeface="Calibri"/>
              </a:rPr>
              <a:t>Рособрандзора</a:t>
            </a:r>
            <a:r>
              <a:rPr lang="ru-RU" sz="1500" b="1" dirty="0">
                <a:latin typeface="Times New Roman"/>
                <a:ea typeface="Calibri"/>
              </a:rPr>
              <a:t>» </a:t>
            </a:r>
            <a:r>
              <a:rPr lang="ru-RU" sz="1500" dirty="0">
                <a:latin typeface="Times New Roman"/>
                <a:ea typeface="Calibri"/>
              </a:rPr>
              <a:t>в системе образования Ленинградской </a:t>
            </a:r>
            <a:r>
              <a:rPr lang="ru-RU" sz="1500" dirty="0" smtClean="0">
                <a:latin typeface="Times New Roman"/>
                <a:ea typeface="Calibri"/>
              </a:rPr>
              <a:t>области;</a:t>
            </a:r>
          </a:p>
          <a:p>
            <a:pPr marL="285750" lvl="0" indent="-285750" algn="ctr" fontAlgn="base">
              <a:buFont typeface="Wingdings" panose="05000000000000000000" pitchFamily="2" charset="2"/>
              <a:buChar char="ü"/>
            </a:pPr>
            <a:r>
              <a:rPr lang="ru-RU" sz="1500" dirty="0" smtClean="0">
                <a:latin typeface="Times New Roman"/>
                <a:ea typeface="Calibri"/>
              </a:rPr>
              <a:t>организация </a:t>
            </a:r>
            <a:r>
              <a:rPr lang="ru-RU" sz="1500" dirty="0">
                <a:latin typeface="Times New Roman"/>
                <a:ea typeface="Calibri"/>
              </a:rPr>
              <a:t>работы </a:t>
            </a:r>
            <a:r>
              <a:rPr lang="ru-RU" sz="1500" b="1" dirty="0">
                <a:latin typeface="Times New Roman"/>
                <a:ea typeface="Calibri"/>
              </a:rPr>
              <a:t>по информированию педагогических работников </a:t>
            </a:r>
            <a:r>
              <a:rPr lang="ru-RU" sz="1500" dirty="0">
                <a:latin typeface="Times New Roman"/>
                <a:ea typeface="Times New Roman"/>
              </a:rPr>
              <a:t>дошкольных образовательных </a:t>
            </a:r>
            <a:r>
              <a:rPr lang="ru-RU" sz="1500" dirty="0">
                <a:latin typeface="Times New Roman"/>
                <a:ea typeface="Calibri"/>
              </a:rPr>
              <a:t>организаций, общеобразовательных организаций, профессиональных образовательных организаций </a:t>
            </a:r>
            <a:r>
              <a:rPr lang="ru-RU" sz="1500" b="1" dirty="0">
                <a:latin typeface="Times New Roman"/>
                <a:ea typeface="Calibri"/>
              </a:rPr>
              <a:t>о работе сервиса «Помощник </a:t>
            </a:r>
            <a:r>
              <a:rPr lang="ru-RU" sz="1500" b="1" dirty="0" err="1">
                <a:latin typeface="Times New Roman"/>
                <a:ea typeface="Calibri"/>
              </a:rPr>
              <a:t>Рособрандзора</a:t>
            </a:r>
            <a:r>
              <a:rPr lang="ru-RU" sz="1500" b="1" dirty="0">
                <a:latin typeface="Times New Roman"/>
                <a:ea typeface="Calibri"/>
              </a:rPr>
              <a:t>»</a:t>
            </a:r>
            <a:r>
              <a:rPr lang="ru-RU" sz="1500" dirty="0">
                <a:latin typeface="Times New Roman"/>
                <a:ea typeface="Calibri"/>
              </a:rPr>
              <a:t> в системе образования Ленинградской области</a:t>
            </a: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603" y="3375211"/>
            <a:ext cx="6234577" cy="2174984"/>
          </a:xfrm>
          <a:prstGeom prst="roundRect">
            <a:avLst/>
          </a:prstGeom>
          <a:solidFill>
            <a:schemeClr val="accent5">
              <a:lumMod val="60000"/>
              <a:lumOff val="40000"/>
              <a:alpha val="16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algn="just">
              <a:buFont typeface="Wingdings" panose="05000000000000000000" pitchFamily="2" charset="2"/>
              <a:buChar char="ü"/>
              <a:defRPr/>
            </a:pPr>
            <a:r>
              <a:rPr lang="ru-RU" sz="1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исходящих </a:t>
            </a:r>
            <a:r>
              <a:rPr lang="ru-RU" sz="1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комитета общего и профессионального образования Ленинградской </a:t>
            </a:r>
            <a:r>
              <a:rPr lang="ru-RU" sz="1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органов местного самоуправления, осуществляющих управление в сфере  </a:t>
            </a:r>
            <a:r>
              <a:rPr lang="ru-RU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адрес дошкольных образовательных организаций, общеобразовательных организаций, профессиональных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писем, запросов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мониторингов, информационных материалов, документов на предмет их обоснованности, соответствия законодательству об образовании в части снижения документационной нагрузки на педагогических работников и принятие мер в случае выявления избыточности запросов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94151" y="3127128"/>
            <a:ext cx="5986314" cy="23263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проведение 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семинаров, совещаний, круглых столов по вопросам снижения документационной нагрузки на педагогических работников для: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представителей органов местного самоуправления, осуществляющих управление в сфере образования;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руководителей дошкольных образовательных организаций, общеобразовательных организаций, профессиональных образовательных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организаций.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2603" y="5671297"/>
            <a:ext cx="6296549" cy="14052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проведение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в рамках федерального государственного контроля (надзора) в сфере образования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контрольных (надзорных) и профилактических мероприятий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 в отношении дошкольных образовательных организаций, общеобразовательных организаций, профессиональных образовательных организаций с включением вопросов по анализу эффективности работы по снижению документационной нагрузки на педагогических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работников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555441" y="5701553"/>
            <a:ext cx="6025024" cy="1344707"/>
          </a:xfrm>
          <a:prstGeom prst="round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работы «Горячей линии»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снижению документационной нагрузки на педагогических работников дошкольных образовательных организаций, общеобразовательных организаций, профессиональных образовательных организаций в комитете общего и профессионального  образования Ленинградской области (в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рассмотрение и анализ обращений)</a:t>
            </a:r>
          </a:p>
        </p:txBody>
      </p:sp>
    </p:spTree>
    <p:extLst>
      <p:ext uri="{BB962C8B-B14F-4D97-AF65-F5344CB8AC3E}">
        <p14:creationId xmlns:p14="http://schemas.microsoft.com/office/powerpoint/2010/main" val="282560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289" y="558315"/>
            <a:ext cx="115518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  <a:hlinkClick r:id="rId2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3517287" y="1338349"/>
            <a:ext cx="418495" cy="286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0450681" y="3454653"/>
            <a:ext cx="484632" cy="4078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258" y="245495"/>
            <a:ext cx="9362858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функционировании сервиса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(чат – бот)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ma_ostapova\Pictures\4786124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  <a14:imgEffect>
                      <a14:brightnessContrast bright="56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313" y="283393"/>
            <a:ext cx="1558377" cy="939984"/>
          </a:xfrm>
          <a:prstGeom prst="rect">
            <a:avLst/>
          </a:prstGeom>
          <a:noFill/>
          <a:ln>
            <a:solidFill>
              <a:schemeClr val="accent1">
                <a:lumMod val="75000"/>
                <a:alpha val="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31628" y="1681394"/>
            <a:ext cx="6096000" cy="250074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2025 года </a:t>
            </a:r>
          </a:p>
          <a:p>
            <a:pPr algn="ctr">
              <a:spcBef>
                <a:spcPct val="0"/>
              </a:spcBef>
              <a:defRPr/>
            </a:pP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Рособрнадзором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 и функционирует сервис </a:t>
            </a:r>
          </a:p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платформы </a:t>
            </a:r>
          </a:p>
          <a:p>
            <a:pPr algn="ctr"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Сферум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который обеспечивает оперативную</a:t>
            </a:r>
          </a:p>
          <a:p>
            <a:pPr algn="ctr"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эффективную поддержку педагогических </a:t>
            </a:r>
          </a:p>
          <a:p>
            <a:pPr algn="ctr"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аботников, участвующих  в реализации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общеобразовательных программ начального общего, основного общего, среднего общего образования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бюрократической нагрузки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75469" y="4577694"/>
            <a:ext cx="4095053" cy="217182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rgbClr val="4472C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марта 2025 года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доступен для педагогических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работников, участвующих в реализации 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 общеобразовательной программы дошкольного образования, программ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профессионального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772" y="4330994"/>
            <a:ext cx="7223051" cy="266522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области работу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чат – бота обеспечивают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операторы: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Шинкарева В.В.,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департамента надзора, контроля, оценки качества и правового обеспечения в сфере образования комитета общего и профессионального образования Ленинградской области;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Остапова М.А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начальник отдела надзора и контроля в сфере образования департамента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надзора, контроля, оценки качества и правового обеспечения в сфере образования комитета общего и профессионального образования Ленинградской области;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ma_ostapova\Pictures\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536" y="1386475"/>
            <a:ext cx="3416595" cy="310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 вниз 12"/>
          <p:cNvSpPr/>
          <p:nvPr/>
        </p:nvSpPr>
        <p:spPr>
          <a:xfrm rot="18998527">
            <a:off x="11688516" y="345797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2736867">
            <a:off x="7079476" y="32710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rot="6859675">
            <a:off x="7052994" y="21475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60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289" y="558315"/>
            <a:ext cx="11551844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258" y="245495"/>
            <a:ext cx="9362858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функционировании сервиса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(чат – бот)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ma_ostapova\Pictures\4786124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  <a14:imgEffect>
                      <a14:brightnessContrast bright="56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313" y="283393"/>
            <a:ext cx="1558377" cy="939984"/>
          </a:xfrm>
          <a:prstGeom prst="rect">
            <a:avLst/>
          </a:prstGeom>
          <a:noFill/>
          <a:ln>
            <a:solidFill>
              <a:schemeClr val="accent1">
                <a:lumMod val="75000"/>
                <a:alpha val="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ma_ostapova\Pictures\2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4020">
            <a:off x="4159986" y="1302438"/>
            <a:ext cx="3731085" cy="477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a_ostapova\AppData\Local\Packages\Microsoft.Windows.Photos_8wekyb3d8bbwe\TempState\ShareServiceTempFolder\45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8429">
            <a:off x="8278265" y="1586443"/>
            <a:ext cx="3747616" cy="467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629787" y="6284913"/>
            <a:ext cx="8208334" cy="64042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размещены на сайте </a:t>
            </a:r>
            <a:r>
              <a:rPr lang="ru-RU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КОиПО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адресу: Главная страница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орячая линия по снижению документационной нагрузки на педагогов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ma_ostapova\Pictures\4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6" y="1338349"/>
            <a:ext cx="3548062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49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5289" y="558315"/>
            <a:ext cx="11551844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258" y="245495"/>
            <a:ext cx="9362858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функционировании сервиса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(чат – бот)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ma_ostapova\Pictures\4786124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  <a14:imgEffect>
                      <a14:brightnessContrast bright="56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313" y="283393"/>
            <a:ext cx="1558377" cy="939984"/>
          </a:xfrm>
          <a:prstGeom prst="rect">
            <a:avLst/>
          </a:prstGeom>
          <a:noFill/>
          <a:ln>
            <a:solidFill>
              <a:schemeClr val="accent1">
                <a:lumMod val="75000"/>
                <a:alpha val="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985284" y="6284913"/>
            <a:ext cx="11191849" cy="81763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на сайте </a:t>
            </a:r>
            <a:r>
              <a:rPr lang="ru-RU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КОиПО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адресу: Главная страница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орячая линия по снижению документационной нагрузки на педагогов</a:t>
            </a:r>
            <a:r>
              <a:rPr lang="en-US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ma_ostapova\Pictures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088" y="1559442"/>
            <a:ext cx="4784651" cy="472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ma_ostapova\Pictures\2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27" y="1460205"/>
            <a:ext cx="4813003" cy="434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8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7913" y="1403500"/>
            <a:ext cx="12091919" cy="744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prstClr val="black"/>
              </a:solidFill>
            </a:endParaRPr>
          </a:p>
          <a:p>
            <a:pPr algn="ctr">
              <a:spcBef>
                <a:spcPct val="0"/>
              </a:spcBef>
              <a:defRPr/>
            </a:pPr>
            <a:endParaRPr lang="ru-RU" sz="2000" b="1" dirty="0" smtClean="0">
              <a:solidFill>
                <a:srgbClr val="4472C4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sz="2000" dirty="0">
              <a:solidFill>
                <a:prstClr val="black"/>
              </a:solidFill>
              <a:hlinkClick r:id="rId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34258" y="245495"/>
            <a:ext cx="9362858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4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функционировании сервиса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«Помощник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(чат – бот)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ma_ostapova\Pictures\4786124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2000"/>
                    </a14:imgEffect>
                    <a14:imgEffect>
                      <a14:brightnessContrast bright="56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5313" y="283393"/>
            <a:ext cx="1558377" cy="939984"/>
          </a:xfrm>
          <a:prstGeom prst="rect">
            <a:avLst/>
          </a:prstGeom>
          <a:noFill/>
          <a:ln>
            <a:solidFill>
              <a:schemeClr val="accent1">
                <a:lumMod val="75000"/>
                <a:alpha val="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9104" y="3579626"/>
            <a:ext cx="4087995" cy="1910317"/>
          </a:xfrm>
          <a:prstGeom prst="rect">
            <a:avLst/>
          </a:prstGeom>
          <a:solidFill>
            <a:schemeClr val="accent1">
              <a:lumMod val="40000"/>
              <a:lumOff val="60000"/>
              <a:alpha val="6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работе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чат - бота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5289" y="1403499"/>
            <a:ext cx="11437094" cy="11766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омитет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 руководителям органов местного самоуправления, осуществляющих управление в сфере образования, руководителям организаций, осуществляющих образовательную деятельность по основным общеобразовательным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программам, программам среднего профессионального образования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155815" y="2662094"/>
            <a:ext cx="4918920" cy="722194"/>
          </a:xfrm>
          <a:prstGeom prst="downArrow">
            <a:avLst/>
          </a:prstGeom>
          <a:solidFill>
            <a:schemeClr val="accent1">
              <a:lumMod val="60000"/>
              <a:lumOff val="40000"/>
              <a:alpha val="19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44256" y="3023191"/>
            <a:ext cx="5677786" cy="15700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 информации о работе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чат - бота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официальных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сайтах в сети «Интернет»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информационных стендах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местного самоуправления, осуществляющих управление в сфере образования, образовательных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863043" y="3689497"/>
            <a:ext cx="1906773" cy="1353880"/>
          </a:xfrm>
          <a:prstGeom prst="rightArrow">
            <a:avLst/>
          </a:prstGeom>
          <a:solidFill>
            <a:schemeClr val="accent1">
              <a:lumMod val="75000"/>
              <a:alpha val="13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40278" y="4940595"/>
            <a:ext cx="5557285" cy="10986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 вопросов работы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чат - бота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заседаниях педагогических советов, методических объединений педагогических работников, рабочих совещаний и т.д.;</a:t>
            </a:r>
          </a:p>
        </p:txBody>
      </p:sp>
    </p:spTree>
    <p:extLst>
      <p:ext uri="{BB962C8B-B14F-4D97-AF65-F5344CB8AC3E}">
        <p14:creationId xmlns:p14="http://schemas.microsoft.com/office/powerpoint/2010/main" val="39120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B4EF066-F1F6-46BC-A708-84EFBB0859A3}"/>
              </a:ext>
            </a:extLst>
          </p:cNvPr>
          <p:cNvSpPr/>
          <p:nvPr/>
        </p:nvSpPr>
        <p:spPr>
          <a:xfrm>
            <a:off x="11631076" y="102637"/>
            <a:ext cx="862614" cy="84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3924" y="306996"/>
            <a:ext cx="12223375" cy="6678751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Контроль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соблюдением законодательства об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исполнения полномочий  Российской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осуществлению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контроля (надзора) в сфере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по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реализации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государственных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 по оптимизации документационной нагрузки на педагогов организаций,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реализующих</a:t>
            </a:r>
          </a:p>
          <a:p>
            <a:pPr algn="ctr">
              <a:defRPr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основные </a:t>
            </a: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общеобразовательные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образовательные программы среднего профессионального образования</a:t>
            </a:r>
          </a:p>
          <a:p>
            <a:pPr algn="ctr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51329" y="1583793"/>
            <a:ext cx="3825689" cy="914400"/>
          </a:xfrm>
          <a:prstGeom prst="roundRect">
            <a:avLst/>
          </a:prstGeom>
          <a:solidFill>
            <a:srgbClr val="FFFF00">
              <a:alpha val="52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визиты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49872" y="1472989"/>
            <a:ext cx="6634866" cy="1136008"/>
          </a:xfrm>
          <a:prstGeom prst="roundRect">
            <a:avLst/>
          </a:prstGeom>
          <a:solidFill>
            <a:srgbClr val="FFFF00">
              <a:alpha val="59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на осуществление анализа эффективности работы по снижению документационной нагрузки на педагогических работников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8394" y="2719801"/>
            <a:ext cx="3778624" cy="914400"/>
          </a:xfrm>
          <a:prstGeom prst="roundRect">
            <a:avLst/>
          </a:prstGeom>
          <a:solidFill>
            <a:srgbClr val="FFFF00">
              <a:alpha val="52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509874" y="169405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509874" y="288439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49871" y="2692906"/>
            <a:ext cx="6634867" cy="914400"/>
          </a:xfrm>
          <a:prstGeom prst="roundRect">
            <a:avLst/>
          </a:prstGeom>
          <a:solidFill>
            <a:srgbClr val="FFFF00">
              <a:alpha val="53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снижения документационной нагрузки на педагогических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1329" y="3756467"/>
            <a:ext cx="3825689" cy="1286180"/>
          </a:xfrm>
          <a:prstGeom prst="roundRect">
            <a:avLst/>
          </a:prstGeom>
          <a:solidFill>
            <a:srgbClr val="FFFF00">
              <a:alpha val="57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ПРЕДОСТЕРЕЖЕНИЯ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недопустимости нарушения обязательных требований, установленных законодательством об образовании</a:t>
            </a:r>
            <a:endParaRPr lang="ru-RU" sz="1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806380" y="3848493"/>
            <a:ext cx="6578359" cy="914400"/>
          </a:xfrm>
          <a:prstGeom prst="round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выявлении признаков нарушения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гарантий по оптимизации документационной нагрузки на педагогов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4577106" y="406337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1329" y="5170394"/>
            <a:ext cx="3825689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соблюдением обязательных требований (мониторинг безопасности)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06381" y="4977777"/>
            <a:ext cx="6632148" cy="1349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ru-RU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содержания локальных нормативных актов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регулирующих образовательные отношения, размещенных на официальных сайтах в сети «Интернет» образовательных организаций,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предмет наличия требований о разработке, ведении избыточной документации педагогами.</a:t>
            </a: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591804" y="51838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838692" y="6004112"/>
            <a:ext cx="484632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8395" y="6439555"/>
            <a:ext cx="11786346" cy="546192"/>
          </a:xfrm>
          <a:prstGeom prst="roundRect">
            <a:avLst/>
          </a:prstGeom>
          <a:solidFill>
            <a:srgbClr val="FF0000">
              <a:alpha val="9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 отчеты с рекомендациями для руководителей образовательных организаций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8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2400" b="1" dirty="0" smtClean="0">
            <a:solidFill>
              <a:srgbClr val="423D67"/>
            </a:solidFill>
            <a:effectLst/>
            <a:latin typeface="+mn-lt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2400" b="1" dirty="0" smtClean="0">
            <a:solidFill>
              <a:srgbClr val="423D67"/>
            </a:solidFill>
            <a:effectLst/>
            <a:latin typeface="+mn-lt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2400" b="1" dirty="0" smtClean="0">
            <a:solidFill>
              <a:srgbClr val="423D67"/>
            </a:solidFill>
            <a:effectLst/>
            <a:latin typeface="+mn-lt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23520</TotalTime>
  <Words>2240</Words>
  <Application>Microsoft Office PowerPoint</Application>
  <PresentationFormat>Произвольный</PresentationFormat>
  <Paragraphs>347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5_Тема Office</vt:lpstr>
      <vt:lpstr>6_Тема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Куплинов Ярослав</dc:creator>
  <cp:lastModifiedBy>Марина Александровна Остапова</cp:lastModifiedBy>
  <cp:revision>1448</cp:revision>
  <cp:lastPrinted>2025-08-21T11:16:11Z</cp:lastPrinted>
  <dcterms:created xsi:type="dcterms:W3CDTF">2020-06-19T06:58:49Z</dcterms:created>
  <dcterms:modified xsi:type="dcterms:W3CDTF">2025-08-21T11:18:54Z</dcterms:modified>
</cp:coreProperties>
</file>